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67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A62453-3C7D-4E1F-8915-4038187EC7B9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614FCEE-1D8D-44A2-88DE-21981B838014}">
      <dgm:prSet/>
      <dgm:spPr/>
      <dgm:t>
        <a:bodyPr/>
        <a:lstStyle/>
        <a:p>
          <a:r>
            <a:rPr lang="en-US" dirty="0"/>
            <a:t>Leverage time-series forecasting techniques to generate demand predictions.</a:t>
          </a:r>
        </a:p>
      </dgm:t>
    </dgm:pt>
    <dgm:pt modelId="{9A89BD1E-FB34-4DB1-9BA3-783AEBE28E7D}" type="parTrans" cxnId="{4914BB9D-6EBC-4318-915A-06540E198077}">
      <dgm:prSet/>
      <dgm:spPr/>
      <dgm:t>
        <a:bodyPr/>
        <a:lstStyle/>
        <a:p>
          <a:endParaRPr lang="en-US"/>
        </a:p>
      </dgm:t>
    </dgm:pt>
    <dgm:pt modelId="{9470DFE7-174D-4C9F-88DF-28A7A9D66C80}" type="sibTrans" cxnId="{4914BB9D-6EBC-4318-915A-06540E198077}">
      <dgm:prSet/>
      <dgm:spPr/>
      <dgm:t>
        <a:bodyPr/>
        <a:lstStyle/>
        <a:p>
          <a:endParaRPr lang="en-US"/>
        </a:p>
      </dgm:t>
    </dgm:pt>
    <dgm:pt modelId="{2B8DEFA9-647C-4968-B5B2-DBF7AE6A78E0}">
      <dgm:prSet/>
      <dgm:spPr/>
      <dgm:t>
        <a:bodyPr/>
        <a:lstStyle/>
        <a:p>
          <a:r>
            <a:rPr lang="en-US" dirty="0"/>
            <a:t>Evaluate the accuracy and reliability of predictions using key metrics (MSE, Accuracy, Precision, and Recall).</a:t>
          </a:r>
        </a:p>
      </dgm:t>
    </dgm:pt>
    <dgm:pt modelId="{1CE60BE2-2CFE-49F4-95DA-3A6DC55A23B3}" type="parTrans" cxnId="{EB8C63EA-49F3-4B56-A84C-A0F4A5FC73FA}">
      <dgm:prSet/>
      <dgm:spPr/>
      <dgm:t>
        <a:bodyPr/>
        <a:lstStyle/>
        <a:p>
          <a:endParaRPr lang="en-US"/>
        </a:p>
      </dgm:t>
    </dgm:pt>
    <dgm:pt modelId="{E52A4CFE-4F31-46D6-B058-5117A6DDDD18}" type="sibTrans" cxnId="{EB8C63EA-49F3-4B56-A84C-A0F4A5FC73FA}">
      <dgm:prSet/>
      <dgm:spPr/>
      <dgm:t>
        <a:bodyPr/>
        <a:lstStyle/>
        <a:p>
          <a:endParaRPr lang="en-US"/>
        </a:p>
      </dgm:t>
    </dgm:pt>
    <dgm:pt modelId="{7A5C630B-9771-4844-8BD9-6EEAA4A07853}">
      <dgm:prSet/>
      <dgm:spPr/>
      <dgm:t>
        <a:bodyPr/>
        <a:lstStyle/>
        <a:p>
          <a:r>
            <a:rPr lang="en-US"/>
            <a:t>Visualize trends and anomalies to provide actionable insights for inventory management.</a:t>
          </a:r>
        </a:p>
      </dgm:t>
    </dgm:pt>
    <dgm:pt modelId="{1C450DA5-97EA-4DC1-B529-535FF54145E3}" type="parTrans" cxnId="{CD593642-CC1F-483F-9397-9DC73BA98954}">
      <dgm:prSet/>
      <dgm:spPr/>
      <dgm:t>
        <a:bodyPr/>
        <a:lstStyle/>
        <a:p>
          <a:endParaRPr lang="en-US"/>
        </a:p>
      </dgm:t>
    </dgm:pt>
    <dgm:pt modelId="{CC700F24-22DD-43A4-B817-6E3AB2B7F2A2}" type="sibTrans" cxnId="{CD593642-CC1F-483F-9397-9DC73BA98954}">
      <dgm:prSet/>
      <dgm:spPr/>
      <dgm:t>
        <a:bodyPr/>
        <a:lstStyle/>
        <a:p>
          <a:endParaRPr lang="en-US"/>
        </a:p>
      </dgm:t>
    </dgm:pt>
    <dgm:pt modelId="{00711BB3-E0CA-4431-B410-8A0DBF7D536E}" type="pres">
      <dgm:prSet presAssocID="{E6A62453-3C7D-4E1F-8915-4038187EC7B9}" presName="linearFlow" presStyleCnt="0">
        <dgm:presLayoutVars>
          <dgm:dir/>
          <dgm:resizeHandles val="exact"/>
        </dgm:presLayoutVars>
      </dgm:prSet>
      <dgm:spPr/>
    </dgm:pt>
    <dgm:pt modelId="{00B4A3B3-B93E-440B-88F8-7C5A906A6839}" type="pres">
      <dgm:prSet presAssocID="{7614FCEE-1D8D-44A2-88DE-21981B838014}" presName="composite" presStyleCnt="0"/>
      <dgm:spPr/>
    </dgm:pt>
    <dgm:pt modelId="{2D33A656-B5CD-4B2F-BB39-C4F4F2A8173C}" type="pres">
      <dgm:prSet presAssocID="{7614FCEE-1D8D-44A2-88DE-21981B838014}" presName="imgShp" presStyleLbl="fgImgPlace1" presStyleIdx="0" presStyleCnt="3" custScaleX="102137" custScaleY="10805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Supply And Demand with solid fill"/>
        </a:ext>
      </dgm:extLst>
    </dgm:pt>
    <dgm:pt modelId="{91418A6B-AB1A-4BB8-B162-872D1EFDAF82}" type="pres">
      <dgm:prSet presAssocID="{7614FCEE-1D8D-44A2-88DE-21981B838014}" presName="txShp" presStyleLbl="node1" presStyleIdx="0" presStyleCnt="3" custScaleX="99796">
        <dgm:presLayoutVars>
          <dgm:bulletEnabled val="1"/>
        </dgm:presLayoutVars>
      </dgm:prSet>
      <dgm:spPr/>
    </dgm:pt>
    <dgm:pt modelId="{70B9AAB2-1ADB-41A2-ABC6-076F5114E550}" type="pres">
      <dgm:prSet presAssocID="{9470DFE7-174D-4C9F-88DF-28A7A9D66C80}" presName="spacing" presStyleCnt="0"/>
      <dgm:spPr/>
    </dgm:pt>
    <dgm:pt modelId="{807A744D-3E85-4E65-8A02-B4BDA6CD50DD}" type="pres">
      <dgm:prSet presAssocID="{2B8DEFA9-647C-4968-B5B2-DBF7AE6A78E0}" presName="composite" presStyleCnt="0"/>
      <dgm:spPr/>
    </dgm:pt>
    <dgm:pt modelId="{6EA8860D-EB7F-481A-8763-C3E773DCFE9C}" type="pres">
      <dgm:prSet presAssocID="{2B8DEFA9-647C-4968-B5B2-DBF7AE6A78E0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0B39B691-3623-4588-ABB4-7DC4410BB3D0}" type="pres">
      <dgm:prSet presAssocID="{2B8DEFA9-647C-4968-B5B2-DBF7AE6A78E0}" presName="txShp" presStyleLbl="node1" presStyleIdx="1" presStyleCnt="3">
        <dgm:presLayoutVars>
          <dgm:bulletEnabled val="1"/>
        </dgm:presLayoutVars>
      </dgm:prSet>
      <dgm:spPr/>
    </dgm:pt>
    <dgm:pt modelId="{03D07D6C-910B-45B3-B170-8E7093F4C448}" type="pres">
      <dgm:prSet presAssocID="{E52A4CFE-4F31-46D6-B058-5117A6DDDD18}" presName="spacing" presStyleCnt="0"/>
      <dgm:spPr/>
    </dgm:pt>
    <dgm:pt modelId="{83EB38A2-706B-4206-9EE5-BA54EB856331}" type="pres">
      <dgm:prSet presAssocID="{7A5C630B-9771-4844-8BD9-6EEAA4A07853}" presName="composite" presStyleCnt="0"/>
      <dgm:spPr/>
    </dgm:pt>
    <dgm:pt modelId="{D1A49110-0DC8-40A0-84A6-743F70B125C5}" type="pres">
      <dgm:prSet presAssocID="{7A5C630B-9771-4844-8BD9-6EEAA4A07853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E590FAA3-5552-4A93-A767-374E7E4426EE}" type="pres">
      <dgm:prSet presAssocID="{7A5C630B-9771-4844-8BD9-6EEAA4A07853}" presName="txShp" presStyleLbl="node1" presStyleIdx="2" presStyleCnt="3">
        <dgm:presLayoutVars>
          <dgm:bulletEnabled val="1"/>
        </dgm:presLayoutVars>
      </dgm:prSet>
      <dgm:spPr/>
    </dgm:pt>
  </dgm:ptLst>
  <dgm:cxnLst>
    <dgm:cxn modelId="{A82E9315-9718-4496-859C-DD44AE0BFBD8}" type="presOf" srcId="{7614FCEE-1D8D-44A2-88DE-21981B838014}" destId="{91418A6B-AB1A-4BB8-B162-872D1EFDAF82}" srcOrd="0" destOrd="0" presId="urn:microsoft.com/office/officeart/2005/8/layout/vList3"/>
    <dgm:cxn modelId="{CD593642-CC1F-483F-9397-9DC73BA98954}" srcId="{E6A62453-3C7D-4E1F-8915-4038187EC7B9}" destId="{7A5C630B-9771-4844-8BD9-6EEAA4A07853}" srcOrd="2" destOrd="0" parTransId="{1C450DA5-97EA-4DC1-B529-535FF54145E3}" sibTransId="{CC700F24-22DD-43A4-B817-6E3AB2B7F2A2}"/>
    <dgm:cxn modelId="{AE778452-B1DF-4BBC-9DF7-66EF689FAEAA}" type="presOf" srcId="{2B8DEFA9-647C-4968-B5B2-DBF7AE6A78E0}" destId="{0B39B691-3623-4588-ABB4-7DC4410BB3D0}" srcOrd="0" destOrd="0" presId="urn:microsoft.com/office/officeart/2005/8/layout/vList3"/>
    <dgm:cxn modelId="{D4E16954-841C-4FD3-A24C-7CF085ECDAA4}" type="presOf" srcId="{7A5C630B-9771-4844-8BD9-6EEAA4A07853}" destId="{E590FAA3-5552-4A93-A767-374E7E4426EE}" srcOrd="0" destOrd="0" presId="urn:microsoft.com/office/officeart/2005/8/layout/vList3"/>
    <dgm:cxn modelId="{2A36B681-4F08-40BB-928B-EDCBA0AEB213}" type="presOf" srcId="{E6A62453-3C7D-4E1F-8915-4038187EC7B9}" destId="{00711BB3-E0CA-4431-B410-8A0DBF7D536E}" srcOrd="0" destOrd="0" presId="urn:microsoft.com/office/officeart/2005/8/layout/vList3"/>
    <dgm:cxn modelId="{4914BB9D-6EBC-4318-915A-06540E198077}" srcId="{E6A62453-3C7D-4E1F-8915-4038187EC7B9}" destId="{7614FCEE-1D8D-44A2-88DE-21981B838014}" srcOrd="0" destOrd="0" parTransId="{9A89BD1E-FB34-4DB1-9BA3-783AEBE28E7D}" sibTransId="{9470DFE7-174D-4C9F-88DF-28A7A9D66C80}"/>
    <dgm:cxn modelId="{EB8C63EA-49F3-4B56-A84C-A0F4A5FC73FA}" srcId="{E6A62453-3C7D-4E1F-8915-4038187EC7B9}" destId="{2B8DEFA9-647C-4968-B5B2-DBF7AE6A78E0}" srcOrd="1" destOrd="0" parTransId="{1CE60BE2-2CFE-49F4-95DA-3A6DC55A23B3}" sibTransId="{E52A4CFE-4F31-46D6-B058-5117A6DDDD18}"/>
    <dgm:cxn modelId="{CEB0F12D-F409-419A-A0F7-CD1DAE75640A}" type="presParOf" srcId="{00711BB3-E0CA-4431-B410-8A0DBF7D536E}" destId="{00B4A3B3-B93E-440B-88F8-7C5A906A6839}" srcOrd="0" destOrd="0" presId="urn:microsoft.com/office/officeart/2005/8/layout/vList3"/>
    <dgm:cxn modelId="{51899392-F051-4FC4-A69B-10E5473894AB}" type="presParOf" srcId="{00B4A3B3-B93E-440B-88F8-7C5A906A6839}" destId="{2D33A656-B5CD-4B2F-BB39-C4F4F2A8173C}" srcOrd="0" destOrd="0" presId="urn:microsoft.com/office/officeart/2005/8/layout/vList3"/>
    <dgm:cxn modelId="{59982792-AD9E-4117-941F-C18095AAD30F}" type="presParOf" srcId="{00B4A3B3-B93E-440B-88F8-7C5A906A6839}" destId="{91418A6B-AB1A-4BB8-B162-872D1EFDAF82}" srcOrd="1" destOrd="0" presId="urn:microsoft.com/office/officeart/2005/8/layout/vList3"/>
    <dgm:cxn modelId="{0499FCF0-873D-4840-B8B9-0ECE9D41BEF8}" type="presParOf" srcId="{00711BB3-E0CA-4431-B410-8A0DBF7D536E}" destId="{70B9AAB2-1ADB-41A2-ABC6-076F5114E550}" srcOrd="1" destOrd="0" presId="urn:microsoft.com/office/officeart/2005/8/layout/vList3"/>
    <dgm:cxn modelId="{7CB87E78-AF4C-45E4-A5BE-547FDAA54EFB}" type="presParOf" srcId="{00711BB3-E0CA-4431-B410-8A0DBF7D536E}" destId="{807A744D-3E85-4E65-8A02-B4BDA6CD50DD}" srcOrd="2" destOrd="0" presId="urn:microsoft.com/office/officeart/2005/8/layout/vList3"/>
    <dgm:cxn modelId="{CF4A87A6-9F7A-495A-B0E0-A8BB0A8262DB}" type="presParOf" srcId="{807A744D-3E85-4E65-8A02-B4BDA6CD50DD}" destId="{6EA8860D-EB7F-481A-8763-C3E773DCFE9C}" srcOrd="0" destOrd="0" presId="urn:microsoft.com/office/officeart/2005/8/layout/vList3"/>
    <dgm:cxn modelId="{775B8D9F-C719-4BD8-AA18-3E6376410FED}" type="presParOf" srcId="{807A744D-3E85-4E65-8A02-B4BDA6CD50DD}" destId="{0B39B691-3623-4588-ABB4-7DC4410BB3D0}" srcOrd="1" destOrd="0" presId="urn:microsoft.com/office/officeart/2005/8/layout/vList3"/>
    <dgm:cxn modelId="{A9D4FE73-1631-4C56-9947-3FE3C70703C1}" type="presParOf" srcId="{00711BB3-E0CA-4431-B410-8A0DBF7D536E}" destId="{03D07D6C-910B-45B3-B170-8E7093F4C448}" srcOrd="3" destOrd="0" presId="urn:microsoft.com/office/officeart/2005/8/layout/vList3"/>
    <dgm:cxn modelId="{D02D19E0-F4D1-45EE-8A1E-A560861F5BFA}" type="presParOf" srcId="{00711BB3-E0CA-4431-B410-8A0DBF7D536E}" destId="{83EB38A2-706B-4206-9EE5-BA54EB856331}" srcOrd="4" destOrd="0" presId="urn:microsoft.com/office/officeart/2005/8/layout/vList3"/>
    <dgm:cxn modelId="{2C822DA0-6E50-4671-9056-7AAB4F77FE86}" type="presParOf" srcId="{83EB38A2-706B-4206-9EE5-BA54EB856331}" destId="{D1A49110-0DC8-40A0-84A6-743F70B125C5}" srcOrd="0" destOrd="0" presId="urn:microsoft.com/office/officeart/2005/8/layout/vList3"/>
    <dgm:cxn modelId="{35674B71-A684-48E4-9C3E-1973DD86752A}" type="presParOf" srcId="{83EB38A2-706B-4206-9EE5-BA54EB856331}" destId="{E590FAA3-5552-4A93-A767-374E7E4426E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07C778-55B1-4EC1-AB6A-C478EFBD81EE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261A7BAF-1386-4E4D-B48C-CBBF4C96E122}">
      <dgm:prSet/>
      <dgm:spPr/>
      <dgm:t>
        <a:bodyPr/>
        <a:lstStyle/>
        <a:p>
          <a:r>
            <a:rPr lang="en-US"/>
            <a:t>raw data </a:t>
          </a:r>
        </a:p>
      </dgm:t>
    </dgm:pt>
    <dgm:pt modelId="{4914B018-FA63-4261-ADDD-EBEE95817706}" type="parTrans" cxnId="{3C5211B6-EE0C-46CA-9067-D81AB5996FA1}">
      <dgm:prSet/>
      <dgm:spPr/>
      <dgm:t>
        <a:bodyPr/>
        <a:lstStyle/>
        <a:p>
          <a:endParaRPr lang="en-US"/>
        </a:p>
      </dgm:t>
    </dgm:pt>
    <dgm:pt modelId="{0F942BCA-AFB7-48A6-946A-2934B0590481}" type="sibTrans" cxnId="{3C5211B6-EE0C-46CA-9067-D81AB5996FA1}">
      <dgm:prSet/>
      <dgm:spPr/>
      <dgm:t>
        <a:bodyPr/>
        <a:lstStyle/>
        <a:p>
          <a:endParaRPr lang="en-US"/>
        </a:p>
      </dgm:t>
    </dgm:pt>
    <dgm:pt modelId="{AEC4C142-670A-4B75-89D0-7C1BAAEDB9EF}">
      <dgm:prSet/>
      <dgm:spPr/>
      <dgm:t>
        <a:bodyPr/>
        <a:lstStyle/>
        <a:p>
          <a:r>
            <a:rPr lang="en-US"/>
            <a:t>cleaning </a:t>
          </a:r>
        </a:p>
      </dgm:t>
    </dgm:pt>
    <dgm:pt modelId="{F8C29B98-3920-4738-B91D-8362E5EC0A99}" type="parTrans" cxnId="{A61644C7-11D7-482E-9A4D-7AC336FC9EBE}">
      <dgm:prSet/>
      <dgm:spPr/>
      <dgm:t>
        <a:bodyPr/>
        <a:lstStyle/>
        <a:p>
          <a:endParaRPr lang="en-US"/>
        </a:p>
      </dgm:t>
    </dgm:pt>
    <dgm:pt modelId="{4A2B7EC4-46E4-4720-8534-7EEE85CDC42F}" type="sibTrans" cxnId="{A61644C7-11D7-482E-9A4D-7AC336FC9EBE}">
      <dgm:prSet/>
      <dgm:spPr/>
      <dgm:t>
        <a:bodyPr/>
        <a:lstStyle/>
        <a:p>
          <a:endParaRPr lang="en-US"/>
        </a:p>
      </dgm:t>
    </dgm:pt>
    <dgm:pt modelId="{11D1E6DC-CF92-41C0-BE90-AE25072C09B8}">
      <dgm:prSet/>
      <dgm:spPr/>
      <dgm:t>
        <a:bodyPr/>
        <a:lstStyle/>
        <a:p>
          <a:r>
            <a:rPr lang="en-US"/>
            <a:t>Delta table</a:t>
          </a:r>
        </a:p>
      </dgm:t>
    </dgm:pt>
    <dgm:pt modelId="{346D7466-2E50-4519-BB35-C420CADB5CDC}" type="parTrans" cxnId="{579FF077-C208-4206-A32E-64DB6119A221}">
      <dgm:prSet/>
      <dgm:spPr/>
      <dgm:t>
        <a:bodyPr/>
        <a:lstStyle/>
        <a:p>
          <a:endParaRPr lang="en-US"/>
        </a:p>
      </dgm:t>
    </dgm:pt>
    <dgm:pt modelId="{94851B94-B126-4449-B788-C799C4502EB1}" type="sibTrans" cxnId="{579FF077-C208-4206-A32E-64DB6119A221}">
      <dgm:prSet/>
      <dgm:spPr/>
      <dgm:t>
        <a:bodyPr/>
        <a:lstStyle/>
        <a:p>
          <a:endParaRPr lang="en-US"/>
        </a:p>
      </dgm:t>
    </dgm:pt>
    <dgm:pt modelId="{E02001BB-1B10-44F0-8A17-31C5C7D31DF5}" type="pres">
      <dgm:prSet presAssocID="{9607C778-55B1-4EC1-AB6A-C478EFBD81EE}" presName="diagram" presStyleCnt="0">
        <dgm:presLayoutVars>
          <dgm:dir/>
          <dgm:resizeHandles val="exact"/>
        </dgm:presLayoutVars>
      </dgm:prSet>
      <dgm:spPr/>
    </dgm:pt>
    <dgm:pt modelId="{A7EBA3A7-13BE-47DF-8624-0C8327E1C1CC}" type="pres">
      <dgm:prSet presAssocID="{261A7BAF-1386-4E4D-B48C-CBBF4C96E122}" presName="node" presStyleLbl="node1" presStyleIdx="0" presStyleCnt="3">
        <dgm:presLayoutVars>
          <dgm:bulletEnabled val="1"/>
        </dgm:presLayoutVars>
      </dgm:prSet>
      <dgm:spPr/>
    </dgm:pt>
    <dgm:pt modelId="{4AA3B86C-8F2A-440B-8926-A90E52C64964}" type="pres">
      <dgm:prSet presAssocID="{0F942BCA-AFB7-48A6-946A-2934B0590481}" presName="sibTrans" presStyleLbl="sibTrans2D1" presStyleIdx="0" presStyleCnt="2"/>
      <dgm:spPr/>
    </dgm:pt>
    <dgm:pt modelId="{2B998DFD-7E8F-42FC-B9CC-DF32B35D8D36}" type="pres">
      <dgm:prSet presAssocID="{0F942BCA-AFB7-48A6-946A-2934B0590481}" presName="connectorText" presStyleLbl="sibTrans2D1" presStyleIdx="0" presStyleCnt="2"/>
      <dgm:spPr/>
    </dgm:pt>
    <dgm:pt modelId="{B0AD8B14-3CF3-4F71-BBF6-F731FA1C2299}" type="pres">
      <dgm:prSet presAssocID="{AEC4C142-670A-4B75-89D0-7C1BAAEDB9EF}" presName="node" presStyleLbl="node1" presStyleIdx="1" presStyleCnt="3">
        <dgm:presLayoutVars>
          <dgm:bulletEnabled val="1"/>
        </dgm:presLayoutVars>
      </dgm:prSet>
      <dgm:spPr/>
    </dgm:pt>
    <dgm:pt modelId="{F06778B8-9735-4887-9054-3F14AD3928B4}" type="pres">
      <dgm:prSet presAssocID="{4A2B7EC4-46E4-4720-8534-7EEE85CDC42F}" presName="sibTrans" presStyleLbl="sibTrans2D1" presStyleIdx="1" presStyleCnt="2"/>
      <dgm:spPr/>
    </dgm:pt>
    <dgm:pt modelId="{0C18DD9C-C633-4A5F-BF67-3AA34DFC1387}" type="pres">
      <dgm:prSet presAssocID="{4A2B7EC4-46E4-4720-8534-7EEE85CDC42F}" presName="connectorText" presStyleLbl="sibTrans2D1" presStyleIdx="1" presStyleCnt="2"/>
      <dgm:spPr/>
    </dgm:pt>
    <dgm:pt modelId="{B2941DAB-2969-449A-BCE5-725D59E50658}" type="pres">
      <dgm:prSet presAssocID="{11D1E6DC-CF92-41C0-BE90-AE25072C09B8}" presName="node" presStyleLbl="node1" presStyleIdx="2" presStyleCnt="3">
        <dgm:presLayoutVars>
          <dgm:bulletEnabled val="1"/>
        </dgm:presLayoutVars>
      </dgm:prSet>
      <dgm:spPr/>
    </dgm:pt>
  </dgm:ptLst>
  <dgm:cxnLst>
    <dgm:cxn modelId="{A7930A25-1334-428F-BF6D-C04756E9C028}" type="presOf" srcId="{AEC4C142-670A-4B75-89D0-7C1BAAEDB9EF}" destId="{B0AD8B14-3CF3-4F71-BBF6-F731FA1C2299}" srcOrd="0" destOrd="0" presId="urn:microsoft.com/office/officeart/2005/8/layout/process5"/>
    <dgm:cxn modelId="{4EA1C55E-E274-461A-9946-1E3A02C573CD}" type="presOf" srcId="{9607C778-55B1-4EC1-AB6A-C478EFBD81EE}" destId="{E02001BB-1B10-44F0-8A17-31C5C7D31DF5}" srcOrd="0" destOrd="0" presId="urn:microsoft.com/office/officeart/2005/8/layout/process5"/>
    <dgm:cxn modelId="{59F7A96E-B688-47E8-8667-182AF6F23752}" type="presOf" srcId="{11D1E6DC-CF92-41C0-BE90-AE25072C09B8}" destId="{B2941DAB-2969-449A-BCE5-725D59E50658}" srcOrd="0" destOrd="0" presId="urn:microsoft.com/office/officeart/2005/8/layout/process5"/>
    <dgm:cxn modelId="{AC6D4077-F6CF-4EAF-AD4F-12CF56031D7D}" type="presOf" srcId="{4A2B7EC4-46E4-4720-8534-7EEE85CDC42F}" destId="{0C18DD9C-C633-4A5F-BF67-3AA34DFC1387}" srcOrd="1" destOrd="0" presId="urn:microsoft.com/office/officeart/2005/8/layout/process5"/>
    <dgm:cxn modelId="{579FF077-C208-4206-A32E-64DB6119A221}" srcId="{9607C778-55B1-4EC1-AB6A-C478EFBD81EE}" destId="{11D1E6DC-CF92-41C0-BE90-AE25072C09B8}" srcOrd="2" destOrd="0" parTransId="{346D7466-2E50-4519-BB35-C420CADB5CDC}" sibTransId="{94851B94-B126-4449-B788-C799C4502EB1}"/>
    <dgm:cxn modelId="{E8269C78-5719-4830-B23D-A55AACA01C31}" type="presOf" srcId="{0F942BCA-AFB7-48A6-946A-2934B0590481}" destId="{4AA3B86C-8F2A-440B-8926-A90E52C64964}" srcOrd="0" destOrd="0" presId="urn:microsoft.com/office/officeart/2005/8/layout/process5"/>
    <dgm:cxn modelId="{68324A99-F94C-4CE7-B153-CD77787A32E6}" type="presOf" srcId="{4A2B7EC4-46E4-4720-8534-7EEE85CDC42F}" destId="{F06778B8-9735-4887-9054-3F14AD3928B4}" srcOrd="0" destOrd="0" presId="urn:microsoft.com/office/officeart/2005/8/layout/process5"/>
    <dgm:cxn modelId="{3C5211B6-EE0C-46CA-9067-D81AB5996FA1}" srcId="{9607C778-55B1-4EC1-AB6A-C478EFBD81EE}" destId="{261A7BAF-1386-4E4D-B48C-CBBF4C96E122}" srcOrd="0" destOrd="0" parTransId="{4914B018-FA63-4261-ADDD-EBEE95817706}" sibTransId="{0F942BCA-AFB7-48A6-946A-2934B0590481}"/>
    <dgm:cxn modelId="{A61644C7-11D7-482E-9A4D-7AC336FC9EBE}" srcId="{9607C778-55B1-4EC1-AB6A-C478EFBD81EE}" destId="{AEC4C142-670A-4B75-89D0-7C1BAAEDB9EF}" srcOrd="1" destOrd="0" parTransId="{F8C29B98-3920-4738-B91D-8362E5EC0A99}" sibTransId="{4A2B7EC4-46E4-4720-8534-7EEE85CDC42F}"/>
    <dgm:cxn modelId="{11953FE8-5124-4F38-9265-4A0D18C269E7}" type="presOf" srcId="{0F942BCA-AFB7-48A6-946A-2934B0590481}" destId="{2B998DFD-7E8F-42FC-B9CC-DF32B35D8D36}" srcOrd="1" destOrd="0" presId="urn:microsoft.com/office/officeart/2005/8/layout/process5"/>
    <dgm:cxn modelId="{8FD5C6F9-2881-4C71-8EFC-DE07F395A09F}" type="presOf" srcId="{261A7BAF-1386-4E4D-B48C-CBBF4C96E122}" destId="{A7EBA3A7-13BE-47DF-8624-0C8327E1C1CC}" srcOrd="0" destOrd="0" presId="urn:microsoft.com/office/officeart/2005/8/layout/process5"/>
    <dgm:cxn modelId="{875CB605-BEB4-4CD9-84CB-9B9FCE2B9D66}" type="presParOf" srcId="{E02001BB-1B10-44F0-8A17-31C5C7D31DF5}" destId="{A7EBA3A7-13BE-47DF-8624-0C8327E1C1CC}" srcOrd="0" destOrd="0" presId="urn:microsoft.com/office/officeart/2005/8/layout/process5"/>
    <dgm:cxn modelId="{182501B0-214B-4AEA-8509-7AA020521258}" type="presParOf" srcId="{E02001BB-1B10-44F0-8A17-31C5C7D31DF5}" destId="{4AA3B86C-8F2A-440B-8926-A90E52C64964}" srcOrd="1" destOrd="0" presId="urn:microsoft.com/office/officeart/2005/8/layout/process5"/>
    <dgm:cxn modelId="{806BD0E5-F061-4472-899E-CA617628AD93}" type="presParOf" srcId="{4AA3B86C-8F2A-440B-8926-A90E52C64964}" destId="{2B998DFD-7E8F-42FC-B9CC-DF32B35D8D36}" srcOrd="0" destOrd="0" presId="urn:microsoft.com/office/officeart/2005/8/layout/process5"/>
    <dgm:cxn modelId="{995D27D6-5B1B-4D6E-9F80-048AD17BB18A}" type="presParOf" srcId="{E02001BB-1B10-44F0-8A17-31C5C7D31DF5}" destId="{B0AD8B14-3CF3-4F71-BBF6-F731FA1C2299}" srcOrd="2" destOrd="0" presId="urn:microsoft.com/office/officeart/2005/8/layout/process5"/>
    <dgm:cxn modelId="{95706024-48AF-4A32-B80A-7A1E190FB8A2}" type="presParOf" srcId="{E02001BB-1B10-44F0-8A17-31C5C7D31DF5}" destId="{F06778B8-9735-4887-9054-3F14AD3928B4}" srcOrd="3" destOrd="0" presId="urn:microsoft.com/office/officeart/2005/8/layout/process5"/>
    <dgm:cxn modelId="{7A44CFFE-94D1-4A69-A91E-022C8B692935}" type="presParOf" srcId="{F06778B8-9735-4887-9054-3F14AD3928B4}" destId="{0C18DD9C-C633-4A5F-BF67-3AA34DFC1387}" srcOrd="0" destOrd="0" presId="urn:microsoft.com/office/officeart/2005/8/layout/process5"/>
    <dgm:cxn modelId="{9C404345-841C-44B2-93BF-5292C2A444F8}" type="presParOf" srcId="{E02001BB-1B10-44F0-8A17-31C5C7D31DF5}" destId="{B2941DAB-2969-449A-BCE5-725D59E50658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18A6B-AB1A-4BB8-B162-872D1EFDAF82}">
      <dsp:nvSpPr>
        <dsp:cNvPr id="0" name=""/>
        <dsp:cNvSpPr/>
      </dsp:nvSpPr>
      <dsp:spPr>
        <a:xfrm rot="10800000">
          <a:off x="2077630" y="45188"/>
          <a:ext cx="7095187" cy="108076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58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Leverage time-series forecasting techniques to generate demand predictions.</a:t>
          </a:r>
        </a:p>
      </dsp:txBody>
      <dsp:txXfrm rot="10800000">
        <a:off x="2347822" y="45188"/>
        <a:ext cx="6824995" cy="1080767"/>
      </dsp:txXfrm>
    </dsp:sp>
    <dsp:sp modelId="{2D33A656-B5CD-4B2F-BB39-C4F4F2A8173C}">
      <dsp:nvSpPr>
        <dsp:cNvPr id="0" name=""/>
        <dsp:cNvSpPr/>
      </dsp:nvSpPr>
      <dsp:spPr>
        <a:xfrm>
          <a:off x="1518446" y="1676"/>
          <a:ext cx="1103863" cy="11677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39B691-3623-4588-ABB4-7DC4410BB3D0}">
      <dsp:nvSpPr>
        <dsp:cNvPr id="0" name=""/>
        <dsp:cNvSpPr/>
      </dsp:nvSpPr>
      <dsp:spPr>
        <a:xfrm rot="10800000">
          <a:off x="2060978" y="1465556"/>
          <a:ext cx="7109691" cy="108076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58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Evaluate the accuracy and reliability of predictions using key metrics (MSE, Accuracy, Precision, and Recall).</a:t>
          </a:r>
        </a:p>
      </dsp:txBody>
      <dsp:txXfrm rot="10800000">
        <a:off x="2331170" y="1465556"/>
        <a:ext cx="6839499" cy="1080767"/>
      </dsp:txXfrm>
    </dsp:sp>
    <dsp:sp modelId="{6EA8860D-EB7F-481A-8763-C3E773DCFE9C}">
      <dsp:nvSpPr>
        <dsp:cNvPr id="0" name=""/>
        <dsp:cNvSpPr/>
      </dsp:nvSpPr>
      <dsp:spPr>
        <a:xfrm>
          <a:off x="1520594" y="1465556"/>
          <a:ext cx="1080767" cy="10807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0FAA3-5552-4A93-A767-374E7E4426EE}">
      <dsp:nvSpPr>
        <dsp:cNvPr id="0" name=""/>
        <dsp:cNvSpPr/>
      </dsp:nvSpPr>
      <dsp:spPr>
        <a:xfrm rot="10800000">
          <a:off x="2060978" y="2842413"/>
          <a:ext cx="7109691" cy="108076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589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Visualize trends and anomalies to provide actionable insights for inventory management.</a:t>
          </a:r>
        </a:p>
      </dsp:txBody>
      <dsp:txXfrm rot="10800000">
        <a:off x="2331170" y="2842413"/>
        <a:ext cx="6839499" cy="1080767"/>
      </dsp:txXfrm>
    </dsp:sp>
    <dsp:sp modelId="{D1A49110-0DC8-40A0-84A6-743F70B125C5}">
      <dsp:nvSpPr>
        <dsp:cNvPr id="0" name=""/>
        <dsp:cNvSpPr/>
      </dsp:nvSpPr>
      <dsp:spPr>
        <a:xfrm>
          <a:off x="1520594" y="2842413"/>
          <a:ext cx="1080767" cy="10807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BA3A7-13BE-47DF-8624-0C8327E1C1CC}">
      <dsp:nvSpPr>
        <dsp:cNvPr id="0" name=""/>
        <dsp:cNvSpPr/>
      </dsp:nvSpPr>
      <dsp:spPr>
        <a:xfrm>
          <a:off x="141072" y="25"/>
          <a:ext cx="1332422" cy="799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raw data </a:t>
          </a:r>
        </a:p>
      </dsp:txBody>
      <dsp:txXfrm>
        <a:off x="164487" y="23440"/>
        <a:ext cx="1285592" cy="752623"/>
      </dsp:txXfrm>
    </dsp:sp>
    <dsp:sp modelId="{4AA3B86C-8F2A-440B-8926-A90E52C64964}">
      <dsp:nvSpPr>
        <dsp:cNvPr id="0" name=""/>
        <dsp:cNvSpPr/>
      </dsp:nvSpPr>
      <dsp:spPr>
        <a:xfrm>
          <a:off x="1590747" y="234532"/>
          <a:ext cx="282473" cy="3304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90747" y="300620"/>
        <a:ext cx="197731" cy="198264"/>
      </dsp:txXfrm>
    </dsp:sp>
    <dsp:sp modelId="{B0AD8B14-3CF3-4F71-BBF6-F731FA1C2299}">
      <dsp:nvSpPr>
        <dsp:cNvPr id="0" name=""/>
        <dsp:cNvSpPr/>
      </dsp:nvSpPr>
      <dsp:spPr>
        <a:xfrm>
          <a:off x="2006463" y="25"/>
          <a:ext cx="1332422" cy="799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cleaning </a:t>
          </a:r>
        </a:p>
      </dsp:txBody>
      <dsp:txXfrm>
        <a:off x="2029878" y="23440"/>
        <a:ext cx="1285592" cy="752623"/>
      </dsp:txXfrm>
    </dsp:sp>
    <dsp:sp modelId="{F06778B8-9735-4887-9054-3F14AD3928B4}">
      <dsp:nvSpPr>
        <dsp:cNvPr id="0" name=""/>
        <dsp:cNvSpPr/>
      </dsp:nvSpPr>
      <dsp:spPr>
        <a:xfrm>
          <a:off x="3456139" y="234532"/>
          <a:ext cx="282473" cy="33044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456139" y="300620"/>
        <a:ext cx="197731" cy="198264"/>
      </dsp:txXfrm>
    </dsp:sp>
    <dsp:sp modelId="{B2941DAB-2969-449A-BCE5-725D59E50658}">
      <dsp:nvSpPr>
        <dsp:cNvPr id="0" name=""/>
        <dsp:cNvSpPr/>
      </dsp:nvSpPr>
      <dsp:spPr>
        <a:xfrm>
          <a:off x="3871855" y="25"/>
          <a:ext cx="1332422" cy="799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Delta table</a:t>
          </a:r>
        </a:p>
      </dsp:txBody>
      <dsp:txXfrm>
        <a:off x="3895270" y="23440"/>
        <a:ext cx="1285592" cy="752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5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6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5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4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25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7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6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Importance of Supply Chain Decisions">
            <a:extLst>
              <a:ext uri="{FF2B5EF4-FFF2-40B4-BE49-F238E27FC236}">
                <a16:creationId xmlns:a16="http://schemas.microsoft.com/office/drawing/2014/main" id="{17F2CF23-CE7A-FA15-8DCB-98CD8CA3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22"/>
          <a:stretch/>
        </p:blipFill>
        <p:spPr bwMode="auto">
          <a:xfrm>
            <a:off x="6515100" y="10"/>
            <a:ext cx="56769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9AFA68-AA7A-6E3A-C35E-A67AA579D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871758"/>
            <a:ext cx="5227171" cy="3871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Enhancing On-Shelf Availability</a:t>
            </a:r>
            <a:br>
              <a:rPr lang="en-US" sz="3800" dirty="0"/>
            </a:br>
            <a:r>
              <a:rPr lang="en-US" sz="2400" dirty="0"/>
              <a:t>An AI-Driven Approach to Retail Inventory Management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BFD0F-BE03-05E2-8A23-1CE61F382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688" y="4333875"/>
            <a:ext cx="4857857" cy="14573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Project Presentation - CIS 731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Ana Guanes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December 12, 2024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4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1F43-7153-530F-63B6-E677DE1B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5337-CB33-5AC1-8E7C-941F20C4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Out-of-Stock Alerts by Product Category</a:t>
            </a:r>
          </a:p>
          <a:p>
            <a:pPr marL="0" indent="0">
              <a:buNone/>
            </a:pPr>
            <a:r>
              <a:rPr lang="en-US" sz="1800" dirty="0"/>
              <a:t>shows the top five product categories with the highest OOS occurrences.</a:t>
            </a:r>
          </a:p>
          <a:p>
            <a:r>
              <a:rPr lang="en-US" sz="1800" b="1" dirty="0"/>
              <a:t>Category 1 experiences the most OOS events</a:t>
            </a:r>
            <a:r>
              <a:rPr lang="en-US" sz="1800" dirty="0"/>
              <a:t>, followed by Category 2 and Category 3, indicating areas requiring priority focus.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14FF561-EE4A-BD56-D3F1-BFF2AA7E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25" y="2233633"/>
            <a:ext cx="5256749" cy="39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9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14A3C-0F12-67AD-8C87-846E127C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95DE5-E4F6-3EAA-4E09-A07A3BA7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316E6-11B9-2ACC-35CB-B8CF10EE9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Predicted vs. Actual Sales </a:t>
            </a:r>
          </a:p>
          <a:p>
            <a:pPr marL="0" indent="0">
              <a:buNone/>
            </a:pPr>
            <a:r>
              <a:rPr lang="en-US" sz="1800" dirty="0"/>
              <a:t>Compares predicted sales with actual sales over time.</a:t>
            </a:r>
          </a:p>
          <a:p>
            <a:pPr marL="0" indent="0">
              <a:buNone/>
            </a:pPr>
            <a:r>
              <a:rPr lang="en-US" sz="1800" dirty="0"/>
              <a:t>The model closely follows overall trends, with minor deviations in specific months, highlighting </a:t>
            </a:r>
            <a:r>
              <a:rPr lang="en-US" sz="1800" b="1" dirty="0"/>
              <a:t>potential opportunities for improvement.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DF28BA-1F18-C3B8-A411-ED22D631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86" y="2081245"/>
            <a:ext cx="3716955" cy="4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7B048-9C8C-6863-DCA7-E1B7FD48F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B36B92-06A1-242A-3002-6D5517F94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191C6-FA4A-75E1-B898-5EDF6777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5592B-A8E1-3096-2A76-52A0CE6F8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Inventory Lead Time Distribution</a:t>
            </a:r>
          </a:p>
          <a:p>
            <a:pPr marL="0" indent="0">
              <a:buNone/>
            </a:pPr>
            <a:r>
              <a:rPr lang="en-US" sz="1800" dirty="0"/>
              <a:t>visualizes the distribution of units in transit, in DC (distribution center), and on order.</a:t>
            </a:r>
          </a:p>
          <a:p>
            <a:pPr marL="0" indent="0">
              <a:buNone/>
            </a:pPr>
            <a:r>
              <a:rPr lang="en-US" sz="1800" dirty="0"/>
              <a:t>Most units fall within predictable ranges, but </a:t>
            </a:r>
            <a:r>
              <a:rPr lang="en-US" sz="1800" b="1" dirty="0"/>
              <a:t>some outliers indicate potential supply chain inefficiencies</a:t>
            </a:r>
            <a:r>
              <a:rPr lang="en-US" sz="1800" dirty="0"/>
              <a:t>.</a:t>
            </a:r>
            <a:endParaRPr lang="en-US" sz="18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3174D4-9B62-749A-3CE7-9E65BCAF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7F335FE-E3F0-944C-A30C-837DEA6D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2" y="2286633"/>
            <a:ext cx="5552868" cy="33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FD85A4-3D4C-3977-BA3D-323014171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C28900-07F8-9C74-D492-A9532C2E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CC1A1-051C-510D-A51F-B012A6C8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E5A1B-A704-82CF-3F3B-8CF4D64F0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Inventory Status Breakdown</a:t>
            </a:r>
          </a:p>
          <a:p>
            <a:pPr marL="0" indent="0">
              <a:buNone/>
            </a:pPr>
            <a:r>
              <a:rPr lang="en-US" sz="1800" dirty="0"/>
              <a:t>Illustrates the proportional breakdown of inventory statuses.</a:t>
            </a:r>
          </a:p>
          <a:p>
            <a:pPr marL="0" indent="0">
              <a:buNone/>
            </a:pPr>
            <a:r>
              <a:rPr lang="en-US" sz="1800" b="1" dirty="0"/>
              <a:t>On-hand inventory makes up the largest share</a:t>
            </a:r>
            <a:r>
              <a:rPr lang="en-US" sz="1800" dirty="0"/>
              <a:t>, reflecting stable stock availability, while replenishment units highlight active stock updates</a:t>
            </a:r>
            <a:endParaRPr lang="en-US" sz="18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73C127-BAC3-53E6-C52C-B297B00A9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33EC800-51EC-03C4-3640-3E6F079DD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286633"/>
            <a:ext cx="5291328" cy="34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97F8C0-BACF-8132-7744-99ED7BAF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94C8CE2-69FA-D8CF-8EDE-6DBA816D8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09F0B-2CB2-C35D-DA76-F6BCF54F5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A04A-0E17-387D-0E02-67789540F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Out-of-Stock Alerts by Product Category and Status</a:t>
            </a:r>
          </a:p>
          <a:p>
            <a:pPr marL="0" indent="0">
              <a:buNone/>
            </a:pPr>
            <a:r>
              <a:rPr lang="en-US" sz="1800" dirty="0"/>
              <a:t>shows OOS alerts categorized by inventory status.</a:t>
            </a:r>
          </a:p>
          <a:p>
            <a:pPr marL="0" indent="0">
              <a:buNone/>
            </a:pPr>
            <a:r>
              <a:rPr lang="en-US" sz="1800" b="1" dirty="0"/>
              <a:t>Category 1 consistently shows the highest number of OOS alerts </a:t>
            </a:r>
            <a:r>
              <a:rPr lang="en-US" sz="1800" dirty="0"/>
              <a:t>across statuses, emphasizing the need for better stock management in this category.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B5FE71-D602-9892-4852-75E455BE3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EABAADE-CED8-0FC1-49FB-58E09E823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2286633"/>
            <a:ext cx="5349493" cy="31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7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A364E-4D2E-6DA2-05EB-BC2259794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87C2C-4CFF-6D5E-F97E-C68E4152D8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59" r="-3" b="-3"/>
          <a:stretch/>
        </p:blipFill>
        <p:spPr>
          <a:xfrm>
            <a:off x="6420752" y="731520"/>
            <a:ext cx="5055865" cy="5422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D448EE-93D6-DBE3-7CA1-827E3DA98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225C-1A38-756F-97AF-639EF0BDB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Rolling Average of Daily Sales</a:t>
            </a:r>
          </a:p>
          <a:p>
            <a:pPr marL="0" indent="0">
              <a:buNone/>
            </a:pPr>
            <a:r>
              <a:rPr lang="en-US" sz="1800" dirty="0"/>
              <a:t>displays the 7-day rolling average of daily sales.</a:t>
            </a:r>
          </a:p>
          <a:p>
            <a:pPr marL="0" indent="0">
              <a:buNone/>
            </a:pPr>
            <a:r>
              <a:rPr lang="en-US" sz="1800" dirty="0"/>
              <a:t>The visualization </a:t>
            </a:r>
            <a:r>
              <a:rPr lang="en-US" sz="1800" b="1" dirty="0"/>
              <a:t>highlights seasonal sales patterns</a:t>
            </a:r>
            <a:r>
              <a:rPr lang="en-US" sz="1800" dirty="0"/>
              <a:t>, with clear spikes during high-demand periods (holidays)  and low demand periods (covid).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61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FE21F-3440-7606-21DE-FE4C6F949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31E08-C7A0-F6EA-F3AB-DC939E86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 Visualization Insights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8FAEA-A9D0-81F9-6255-A8867EF41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960" y="2346960"/>
            <a:ext cx="4819903" cy="377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Sales Heatmap by Product Category and Store</a:t>
            </a:r>
          </a:p>
          <a:p>
            <a:pPr marL="0" indent="0">
              <a:buNone/>
            </a:pPr>
            <a:r>
              <a:rPr lang="en-US" sz="1800" dirty="0"/>
              <a:t>visualizes sales intensity across product categories and stores.</a:t>
            </a:r>
          </a:p>
          <a:p>
            <a:pPr marL="0" indent="0">
              <a:buNone/>
            </a:pPr>
            <a:r>
              <a:rPr lang="en-US" sz="1800" b="1" dirty="0"/>
              <a:t>The darkest regions represent the highest-performing combinations</a:t>
            </a:r>
            <a:r>
              <a:rPr lang="en-US" sz="1800" dirty="0"/>
              <a:t>, while lighter areas suggest opportunities for targeted interventions to boost sales.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E64ACDE-00ED-AFCF-A1C5-CC9F6B33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66" y="2286633"/>
            <a:ext cx="5310165" cy="387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8E94-2910-58E6-D3FF-9CA804B19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9944-74E3-9B4F-24B4-F8F472C3A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Key Takeaways:</a:t>
            </a:r>
          </a:p>
          <a:p>
            <a:r>
              <a:rPr lang="en-US" b="1" dirty="0"/>
              <a:t>Improved Demand Predictions: </a:t>
            </a:r>
          </a:p>
          <a:p>
            <a:pPr lvl="1"/>
            <a:r>
              <a:rPr lang="en-US" dirty="0"/>
              <a:t>The Simple Exponential Smoothing (SES) model effectively forecasted sales trends, enabling the identification of potential OOS events.</a:t>
            </a:r>
          </a:p>
          <a:p>
            <a:r>
              <a:rPr lang="en-US" b="1" dirty="0"/>
              <a:t>Insights into Inventory Challenges:</a:t>
            </a:r>
          </a:p>
          <a:p>
            <a:pPr lvl="1"/>
            <a:r>
              <a:rPr lang="en-US" dirty="0"/>
              <a:t>Visualization of inventory trends revealed critical vulnerabilities in specific product categories and stores, aiding in prioritizing replenishment efforts.</a:t>
            </a:r>
          </a:p>
          <a:p>
            <a:r>
              <a:rPr lang="en-US" b="1" dirty="0"/>
              <a:t>Evaluation Metrics:</a:t>
            </a:r>
          </a:p>
          <a:p>
            <a:pPr lvl="1"/>
            <a:r>
              <a:rPr lang="en-US" dirty="0"/>
              <a:t>The forecasts achieved an MSE of </a:t>
            </a:r>
            <a:r>
              <a:rPr lang="en-US" b="1" dirty="0"/>
              <a:t>68.70</a:t>
            </a:r>
            <a:r>
              <a:rPr lang="en-US" dirty="0"/>
              <a:t>, with </a:t>
            </a:r>
            <a:r>
              <a:rPr lang="en-US" b="1" dirty="0"/>
              <a:t>83.16% Accuracy, 89.96% Precision</a:t>
            </a:r>
            <a:r>
              <a:rPr lang="en-US" dirty="0"/>
              <a:t>, and </a:t>
            </a:r>
            <a:r>
              <a:rPr lang="en-US" b="1" dirty="0"/>
              <a:t>90.39% Recall</a:t>
            </a:r>
            <a:r>
              <a:rPr lang="en-US" dirty="0"/>
              <a:t>, demonstrating reasonable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2619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52F6-1E20-D3F7-AC5A-A6FDF451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A1043-A143-799C-2203-337CDC56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Summary:</a:t>
            </a:r>
          </a:p>
          <a:p>
            <a:r>
              <a:rPr lang="en-US" dirty="0"/>
              <a:t>This project leveraged AI-driven analytics to improve on-shelf availability (OSA) by predicting demand and identifying out-of-stock (OOS) events.</a:t>
            </a:r>
          </a:p>
          <a:p>
            <a:r>
              <a:rPr lang="en-US" dirty="0"/>
              <a:t>Simple Exponential Smoothing (SES) provided reliable forecasts, with Precision (89.96%) and Recall (90.39%).</a:t>
            </a:r>
          </a:p>
        </p:txBody>
      </p:sp>
    </p:spTree>
    <p:extLst>
      <p:ext uri="{BB962C8B-B14F-4D97-AF65-F5344CB8AC3E}">
        <p14:creationId xmlns:p14="http://schemas.microsoft.com/office/powerpoint/2010/main" val="623189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49CF-3396-D362-2557-50A1572B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BEF49-A1F1-E236-AC51-8C0A2A62D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Most Challenging Aspect:</a:t>
            </a:r>
          </a:p>
          <a:p>
            <a:r>
              <a:rPr lang="en-US" dirty="0"/>
              <a:t>Preparing and structuring the data for effective visualizations, ensuring insights were clear and actionable.</a:t>
            </a:r>
          </a:p>
          <a:p>
            <a:pPr marL="0" indent="0">
              <a:buNone/>
            </a:pPr>
            <a:r>
              <a:rPr lang="en-US" b="1" u="sng" dirty="0"/>
              <a:t>Aspect of Most Learning:</a:t>
            </a:r>
          </a:p>
          <a:p>
            <a:r>
              <a:rPr lang="en-US" dirty="0"/>
              <a:t>Gained deeper insights into time-series forecasting techniques, particularly Simple Exponential Smoothing (SES), and its practical application in inventory management.</a:t>
            </a:r>
          </a:p>
          <a:p>
            <a:pPr marL="0" indent="0">
              <a:buNone/>
            </a:pPr>
            <a:r>
              <a:rPr lang="en-US" b="1" u="sng" dirty="0"/>
              <a:t>Future Work:</a:t>
            </a:r>
          </a:p>
          <a:p>
            <a:r>
              <a:rPr lang="en-US" dirty="0"/>
              <a:t>Incorporate advanced models like </a:t>
            </a:r>
            <a:r>
              <a:rPr lang="en-US" dirty="0" err="1"/>
              <a:t>XGBoost</a:t>
            </a:r>
            <a:r>
              <a:rPr lang="en-US" dirty="0"/>
              <a:t> and external factors (e.g., promotions) to enhance accuracy.</a:t>
            </a:r>
          </a:p>
        </p:txBody>
      </p:sp>
    </p:spTree>
    <p:extLst>
      <p:ext uri="{BB962C8B-B14F-4D97-AF65-F5344CB8AC3E}">
        <p14:creationId xmlns:p14="http://schemas.microsoft.com/office/powerpoint/2010/main" val="46976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mpty shelves in a store&#10;&#10;Description automatically generated">
            <a:extLst>
              <a:ext uri="{FF2B5EF4-FFF2-40B4-BE49-F238E27FC236}">
                <a16:creationId xmlns:a16="http://schemas.microsoft.com/office/drawing/2014/main" id="{08283F44-ED01-C0BE-F003-1CB130814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406" r="3377" b="-3"/>
          <a:stretch/>
        </p:blipFill>
        <p:spPr>
          <a:xfrm>
            <a:off x="790575" y="902448"/>
            <a:ext cx="4104154" cy="5053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2F169B-15D5-6A59-7C0F-C71D6FD26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133" y="902447"/>
            <a:ext cx="6053328" cy="131673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17A73-1840-0A2C-C49C-1E25B556D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133" y="2219183"/>
            <a:ext cx="6053328" cy="3736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Background</a:t>
            </a:r>
          </a:p>
          <a:p>
            <a:r>
              <a:rPr lang="en-US" b="1" dirty="0"/>
              <a:t>Out-of-stock </a:t>
            </a:r>
            <a:r>
              <a:rPr lang="en-US" dirty="0"/>
              <a:t>(OOS) events pose a significant </a:t>
            </a:r>
            <a:r>
              <a:rPr lang="en-US" b="1" dirty="0"/>
              <a:t>challenge for retailers, </a:t>
            </a:r>
            <a:r>
              <a:rPr lang="en-US" dirty="0"/>
              <a:t>leading to </a:t>
            </a:r>
            <a:r>
              <a:rPr lang="en-US" b="1" dirty="0"/>
              <a:t>lost sales, reduced customer satisfaction, </a:t>
            </a:r>
            <a:r>
              <a:rPr lang="en-US" dirty="0"/>
              <a:t>and </a:t>
            </a:r>
            <a:r>
              <a:rPr lang="en-US" b="1" dirty="0"/>
              <a:t>operational inefficiencies</a:t>
            </a:r>
            <a:r>
              <a:rPr lang="en-US" dirty="0"/>
              <a:t>.</a:t>
            </a:r>
          </a:p>
          <a:p>
            <a:r>
              <a:rPr lang="en-US" dirty="0"/>
              <a:t>Effective management of </a:t>
            </a:r>
            <a:r>
              <a:rPr lang="en-US" b="1" dirty="0"/>
              <a:t>on-shelf availability </a:t>
            </a:r>
            <a:r>
              <a:rPr lang="en-US" dirty="0"/>
              <a:t>(OSA) </a:t>
            </a:r>
            <a:r>
              <a:rPr lang="en-US" b="1" dirty="0"/>
              <a:t>is critical to maintaining a competitive edge in today’s dynamic retail environment</a:t>
            </a:r>
            <a:r>
              <a:rPr lang="en-US" dirty="0"/>
              <a:t>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33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A94A8-274D-AA7E-CC30-1F1705CD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4CFC2-EE3A-60DF-500E-EAA2D78A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0" r="9407"/>
          <a:stretch/>
        </p:blipFill>
        <p:spPr>
          <a:xfrm>
            <a:off x="7062000" y="790575"/>
            <a:ext cx="4464702" cy="5305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FA784-5BC7-C4A0-07FF-4EEA5B08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7873-B038-6F97-0A85-E3C06AEE7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Project Focus</a:t>
            </a:r>
          </a:p>
          <a:p>
            <a:r>
              <a:rPr lang="en-US" dirty="0"/>
              <a:t>This project leverages AI-driven analytics to </a:t>
            </a:r>
            <a:r>
              <a:rPr lang="en-US" b="1" dirty="0"/>
              <a:t>improve OSA</a:t>
            </a:r>
            <a:r>
              <a:rPr lang="en-US" dirty="0"/>
              <a:t> by </a:t>
            </a:r>
            <a:r>
              <a:rPr lang="en-US" b="1" dirty="0"/>
              <a:t>predicting demand fluctuations </a:t>
            </a:r>
            <a:r>
              <a:rPr lang="en-US" dirty="0"/>
              <a:t>and addressing OOS events proactively.</a:t>
            </a:r>
          </a:p>
          <a:p>
            <a:r>
              <a:rPr lang="en-US" dirty="0"/>
              <a:t>Using pre-existing data from the Databricks On-Shelf Availability Solution Accelerator, we explored </a:t>
            </a:r>
            <a:r>
              <a:rPr lang="en-US" b="1" dirty="0"/>
              <a:t>forecasting techniques, evaluated predictions</a:t>
            </a:r>
            <a:r>
              <a:rPr lang="en-US" dirty="0"/>
              <a:t>, and provided actionable insights through </a:t>
            </a:r>
            <a:r>
              <a:rPr lang="en-US" b="1" dirty="0"/>
              <a:t>visualizations.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48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2C0F-EAB8-A117-AB37-AA71BFD4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6F52B8-8712-1F20-4905-9A24AA18F7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53918"/>
              </p:ext>
            </p:extLst>
          </p:nvPr>
        </p:nvGraphicFramePr>
        <p:xfrm>
          <a:off x="700635" y="2037030"/>
          <a:ext cx="10691265" cy="392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689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066CA-7170-AD5E-1F82-39DEDF10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00E8E-B4DE-6155-A3A0-F6FAFAA2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176" y="914399"/>
            <a:ext cx="5138688" cy="524865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u="sng"/>
              <a:t>Source</a:t>
            </a:r>
          </a:p>
          <a:p>
            <a:pPr>
              <a:lnSpc>
                <a:spcPct val="100000"/>
              </a:lnSpc>
            </a:pPr>
            <a:r>
              <a:rPr lang="en-US" sz="1700"/>
              <a:t>The dataset was sourced from the Databricks On-Shelf Availability Solution Accelerator.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u="sng"/>
              <a:t>Components:</a:t>
            </a:r>
          </a:p>
          <a:p>
            <a:pPr>
              <a:lnSpc>
                <a:spcPct val="100000"/>
              </a:lnSpc>
            </a:pPr>
            <a:r>
              <a:rPr lang="en-US" sz="1700" b="1"/>
              <a:t>OSA Raw Data</a:t>
            </a:r>
            <a:r>
              <a:rPr lang="en-US" sz="1700"/>
              <a:t>: Contains historical sales data, inventory levels, and stock status across multiple store-SKU combinations.</a:t>
            </a:r>
          </a:p>
          <a:p>
            <a:pPr>
              <a:lnSpc>
                <a:spcPct val="100000"/>
              </a:lnSpc>
            </a:pPr>
            <a:r>
              <a:rPr lang="en-US" sz="1700" b="1"/>
              <a:t>Vendor Lead Time Data: </a:t>
            </a:r>
            <a:r>
              <a:rPr lang="en-US" sz="1700"/>
              <a:t>Provides insights into supplier delivery times, enabling analysis of supply chain efficiency.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u="sng"/>
              <a:t>Key Features:</a:t>
            </a:r>
          </a:p>
          <a:p>
            <a:pPr>
              <a:lnSpc>
                <a:spcPct val="100000"/>
              </a:lnSpc>
            </a:pPr>
            <a:r>
              <a:rPr lang="en-US" sz="1700"/>
              <a:t>Dates, store IDs, SKUs, sales units, replenishment flags, and lead times.</a:t>
            </a:r>
          </a:p>
          <a:p>
            <a:pPr>
              <a:lnSpc>
                <a:spcPct val="100000"/>
              </a:lnSpc>
            </a:pPr>
            <a:r>
              <a:rPr lang="en-US" sz="1700"/>
              <a:t>Predicted sales (</a:t>
            </a:r>
            <a:r>
              <a:rPr lang="en-US" sz="1700" err="1"/>
              <a:t>predicted_sales_units</a:t>
            </a:r>
            <a:r>
              <a:rPr lang="en-US" sz="1700"/>
              <a:t>) generated using Simple Exponential Smoothing (SES).</a:t>
            </a:r>
          </a:p>
        </p:txBody>
      </p:sp>
      <p:cxnSp>
        <p:nvCxnSpPr>
          <p:cNvPr id="19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E3D8F52-16A9-EA21-8952-BF1B68CA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2672080"/>
            <a:ext cx="4848028" cy="34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ardboard boxes on conveyor belt">
            <a:extLst>
              <a:ext uri="{FF2B5EF4-FFF2-40B4-BE49-F238E27FC236}">
                <a16:creationId xmlns:a16="http://schemas.microsoft.com/office/drawing/2014/main" id="{8D8BAB74-575B-6F92-F82F-0A09C3AB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87" r="16839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1391A-C6BE-F3E5-3899-F8B434BA7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Methodology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B924D-03A1-C88A-8BE7-A1031AABC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The project followed a structured approach to analyze and improve on-shelf availability (OSA)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u="sng" dirty="0"/>
              <a:t>Key Steps: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Data Preparation: </a:t>
            </a:r>
            <a:r>
              <a:rPr lang="en-US" sz="1400" dirty="0"/>
              <a:t>Cleaned, transformed, and structured raw data into Delta tables for downstream analysis.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Forecasting: </a:t>
            </a:r>
            <a:r>
              <a:rPr lang="en-US" sz="1400" dirty="0"/>
              <a:t>Implemented Simple Exponential Smoothing (SES) to generate demand predictions for each store-SKU combination.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Evaluation: </a:t>
            </a:r>
            <a:r>
              <a:rPr lang="en-US" sz="1400" dirty="0"/>
              <a:t>Assessed forecast accuracy using metrics such as Mean Squared Error (MSE), Accuracy, Precision, and Recall.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400" b="1" dirty="0"/>
              <a:t>Visualization: </a:t>
            </a:r>
            <a:r>
              <a:rPr lang="en-US" sz="1400" dirty="0"/>
              <a:t>Created graphs and charts to identify trends, detect anomalies, and communicate findings effectively.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00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6946-B4C5-D158-CCF8-751E9693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4D0C-9811-7DCF-3D25-168FD17E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2221993"/>
            <a:ext cx="10691265" cy="267385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data preparation phase focused on cleaning, organizing, and structuring raw datasets for analysis.</a:t>
            </a:r>
          </a:p>
          <a:p>
            <a:pPr marL="0" indent="0">
              <a:buNone/>
            </a:pPr>
            <a:r>
              <a:rPr lang="en-US" b="1" u="sng" dirty="0"/>
              <a:t>Key Steps:</a:t>
            </a:r>
          </a:p>
          <a:p>
            <a:pPr marL="0" indent="0">
              <a:buNone/>
            </a:pPr>
            <a:r>
              <a:rPr lang="en-US" b="1" dirty="0"/>
              <a:t>Data Cleaning: </a:t>
            </a:r>
            <a:r>
              <a:rPr lang="en-US" dirty="0"/>
              <a:t>Removed duplicates and handled missing values to ensure data consistency.</a:t>
            </a:r>
          </a:p>
          <a:p>
            <a:pPr marL="0" indent="0">
              <a:buNone/>
            </a:pPr>
            <a:r>
              <a:rPr lang="en-US" b="1" dirty="0"/>
              <a:t>Data Transformation: </a:t>
            </a:r>
            <a:r>
              <a:rPr lang="en-US" dirty="0"/>
              <a:t>Aggregated sales and inventory data by store-SKU combinations and processed lead time information.</a:t>
            </a:r>
          </a:p>
          <a:p>
            <a:pPr marL="0" indent="0">
              <a:buNone/>
            </a:pPr>
            <a:r>
              <a:rPr lang="en-US" b="1" u="sng" dirty="0"/>
              <a:t>Outcome: </a:t>
            </a:r>
          </a:p>
          <a:p>
            <a:pPr marL="0" indent="0">
              <a:buNone/>
            </a:pPr>
            <a:r>
              <a:rPr lang="en-US" dirty="0"/>
              <a:t>Prepared datasets formed the foundation for forecasting and visualization tasks.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408F584-6506-10E6-362C-F3DA83794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0882018"/>
              </p:ext>
            </p:extLst>
          </p:nvPr>
        </p:nvGraphicFramePr>
        <p:xfrm>
          <a:off x="3423325" y="5029795"/>
          <a:ext cx="5345350" cy="79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1504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FC5EF-6B97-DB13-0B34-9CCADFBC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 dirty="0"/>
              <a:t>Forecasting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7F3D-82C9-DC7F-29AF-9C595C2D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Simple Exponential Smoothing (SES) was used to forecast sales for each store-SKU combination, focusing on historical data.</a:t>
            </a:r>
          </a:p>
          <a:p>
            <a:pPr marL="0" indent="0">
              <a:buNone/>
            </a:pPr>
            <a:r>
              <a:rPr lang="en-US" b="1" u="sng"/>
              <a:t>Implementation:</a:t>
            </a:r>
          </a:p>
          <a:p>
            <a:pPr marL="0" indent="0">
              <a:buNone/>
            </a:pPr>
            <a:r>
              <a:rPr lang="en-US"/>
              <a:t>Forecasts were generated for historical sales, predicting daily sales units (</a:t>
            </a:r>
            <a:r>
              <a:rPr lang="en-US" b="1" i="1" err="1"/>
              <a:t>predicted_sales_units</a:t>
            </a:r>
            <a:r>
              <a:rPr lang="en-US"/>
              <a:t>) for each combination.</a:t>
            </a:r>
          </a:p>
          <a:p>
            <a:pPr marL="0" indent="0">
              <a:buNone/>
            </a:pPr>
            <a:r>
              <a:rPr lang="en-US"/>
              <a:t>Results were saved in the </a:t>
            </a:r>
            <a:r>
              <a:rPr lang="en-US" b="1" i="1" err="1"/>
              <a:t>inventory_forecast</a:t>
            </a:r>
            <a:r>
              <a:rPr lang="en-US" b="1" i="1"/>
              <a:t> </a:t>
            </a:r>
            <a:r>
              <a:rPr lang="en-US"/>
              <a:t>Delta table for further analysis.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odes on papers">
            <a:extLst>
              <a:ext uri="{FF2B5EF4-FFF2-40B4-BE49-F238E27FC236}">
                <a16:creationId xmlns:a16="http://schemas.microsoft.com/office/drawing/2014/main" id="{EFC58026-D7EE-9C8F-E12D-B95EB49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6" r="26598" b="-1"/>
          <a:stretch/>
        </p:blipFill>
        <p:spPr>
          <a:xfrm>
            <a:off x="7553682" y="731520"/>
            <a:ext cx="3643812" cy="5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4DD3-4CA9-241C-7545-2BEACAA60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2775-463B-13D6-6538-C10872AB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Purpose: </a:t>
            </a:r>
          </a:p>
          <a:p>
            <a:pPr marL="0" indent="0">
              <a:buNone/>
            </a:pPr>
            <a:r>
              <a:rPr lang="en-US" dirty="0"/>
              <a:t>To assess the accuracy and reliability of the forecasting model in predicting out-of-stock (OOS) events.</a:t>
            </a:r>
          </a:p>
          <a:p>
            <a:pPr marL="0" indent="0">
              <a:buNone/>
            </a:pPr>
            <a:r>
              <a:rPr lang="en-US" b="1" u="sng" dirty="0"/>
              <a:t>Key Metrics: </a:t>
            </a:r>
          </a:p>
          <a:p>
            <a:r>
              <a:rPr lang="en-US" b="1" dirty="0"/>
              <a:t>Mean Squared Error (MSE): </a:t>
            </a:r>
            <a:r>
              <a:rPr lang="en-US" dirty="0"/>
              <a:t>Measures the average squared difference between actual and predicted sales. </a:t>
            </a:r>
          </a:p>
          <a:p>
            <a:pPr lvl="1"/>
            <a:r>
              <a:rPr lang="en-US" b="1" dirty="0"/>
              <a:t>Result: </a:t>
            </a:r>
            <a:r>
              <a:rPr lang="en-US" dirty="0"/>
              <a:t>68.70, </a:t>
            </a:r>
            <a:r>
              <a:rPr lang="en-US" u="sng" dirty="0"/>
              <a:t>indicating a reasonable level of error.</a:t>
            </a:r>
          </a:p>
          <a:p>
            <a:r>
              <a:rPr lang="en-US" b="1" dirty="0"/>
              <a:t>Accuracy:</a:t>
            </a:r>
            <a:r>
              <a:rPr lang="en-US" dirty="0"/>
              <a:t> Percentage of correct OOS classifications.</a:t>
            </a:r>
          </a:p>
          <a:p>
            <a:pPr lvl="1"/>
            <a:r>
              <a:rPr lang="en-US" b="1" dirty="0"/>
              <a:t>Result: </a:t>
            </a:r>
            <a:r>
              <a:rPr lang="en-US" dirty="0"/>
              <a:t>83.16%.</a:t>
            </a:r>
          </a:p>
          <a:p>
            <a:r>
              <a:rPr lang="en-US" b="1" dirty="0"/>
              <a:t>Precision: </a:t>
            </a:r>
            <a:r>
              <a:rPr lang="en-US" dirty="0"/>
              <a:t>Proportion of correctly predicted OOS events out of all predicted OOS events.</a:t>
            </a:r>
          </a:p>
          <a:p>
            <a:pPr lvl="1"/>
            <a:r>
              <a:rPr lang="en-US" b="1" dirty="0"/>
              <a:t>Result: </a:t>
            </a:r>
            <a:r>
              <a:rPr lang="en-US" dirty="0"/>
              <a:t>89.96%.</a:t>
            </a:r>
          </a:p>
          <a:p>
            <a:r>
              <a:rPr lang="en-US" b="1" dirty="0"/>
              <a:t>Recall:</a:t>
            </a:r>
            <a:r>
              <a:rPr lang="en-US" dirty="0"/>
              <a:t> Proportion of actual OOS events correctly identified by the model.</a:t>
            </a:r>
          </a:p>
          <a:p>
            <a:pPr lvl="1"/>
            <a:r>
              <a:rPr lang="en-US" b="1" dirty="0"/>
              <a:t>Result:</a:t>
            </a:r>
            <a:r>
              <a:rPr lang="en-US" dirty="0"/>
              <a:t> 90.39%.</a:t>
            </a:r>
          </a:p>
        </p:txBody>
      </p:sp>
    </p:spTree>
    <p:extLst>
      <p:ext uri="{BB962C8B-B14F-4D97-AF65-F5344CB8AC3E}">
        <p14:creationId xmlns:p14="http://schemas.microsoft.com/office/powerpoint/2010/main" val="368633686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_2SEEDS">
      <a:dk1>
        <a:srgbClr val="000000"/>
      </a:dk1>
      <a:lt1>
        <a:srgbClr val="FFFFFF"/>
      </a:lt1>
      <a:dk2>
        <a:srgbClr val="232F3E"/>
      </a:dk2>
      <a:lt2>
        <a:srgbClr val="E4E8E2"/>
      </a:lt2>
      <a:accent1>
        <a:srgbClr val="8C3BB1"/>
      </a:accent1>
      <a:accent2>
        <a:srgbClr val="6D4DC3"/>
      </a:accent2>
      <a:accent3>
        <a:srgbClr val="C34DB7"/>
      </a:accent3>
      <a:accent4>
        <a:srgbClr val="73B13B"/>
      </a:accent4>
      <a:accent5>
        <a:srgbClr val="50BA49"/>
      </a:accent5>
      <a:accent6>
        <a:srgbClr val="3BB165"/>
      </a:accent6>
      <a:hlink>
        <a:srgbClr val="BF573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1061</Words>
  <Application>Microsoft Office PowerPoint</Application>
  <PresentationFormat>Widescreen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Calisto MT</vt:lpstr>
      <vt:lpstr>Univers Condensed</vt:lpstr>
      <vt:lpstr>ChronicleVTI</vt:lpstr>
      <vt:lpstr>Enhancing On-Shelf Availability An AI-Driven Approach to Retail Inventory Management </vt:lpstr>
      <vt:lpstr>Introduction</vt:lpstr>
      <vt:lpstr>Introduction</vt:lpstr>
      <vt:lpstr>Objectives</vt:lpstr>
      <vt:lpstr>Dataset</vt:lpstr>
      <vt:lpstr>Methodology overview</vt:lpstr>
      <vt:lpstr>Data preparation</vt:lpstr>
      <vt:lpstr>Forecasting method</vt:lpstr>
      <vt:lpstr>Evaluation metrics</vt:lpstr>
      <vt:lpstr> Visualization Insights </vt:lpstr>
      <vt:lpstr> Visualization Insights </vt:lpstr>
      <vt:lpstr> Visualization Insights </vt:lpstr>
      <vt:lpstr> Visualization Insights </vt:lpstr>
      <vt:lpstr> Visualization Insights </vt:lpstr>
      <vt:lpstr> Visualization Insights </vt:lpstr>
      <vt:lpstr> Visualization Insights </vt:lpstr>
      <vt:lpstr>Results Summary</vt:lpstr>
      <vt:lpstr>Conclusion</vt:lpstr>
      <vt:lpstr>Reflection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 Guanes</dc:creator>
  <cp:lastModifiedBy>Ana Guanes</cp:lastModifiedBy>
  <cp:revision>1</cp:revision>
  <dcterms:created xsi:type="dcterms:W3CDTF">2024-12-10T05:12:17Z</dcterms:created>
  <dcterms:modified xsi:type="dcterms:W3CDTF">2024-12-10T06:56:57Z</dcterms:modified>
</cp:coreProperties>
</file>